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4"/>
  </p:notesMasterIdLst>
  <p:handoutMasterIdLst>
    <p:handoutMasterId r:id="rId15"/>
  </p:handoutMasterIdLst>
  <p:sldIdLst>
    <p:sldId id="1519" r:id="rId5"/>
    <p:sldId id="1525" r:id="rId6"/>
    <p:sldId id="1526" r:id="rId7"/>
    <p:sldId id="1527" r:id="rId8"/>
    <p:sldId id="1528" r:id="rId9"/>
    <p:sldId id="1530" r:id="rId10"/>
    <p:sldId id="1531" r:id="rId11"/>
    <p:sldId id="1532" r:id="rId12"/>
    <p:sldId id="153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8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538419" cy="5588001"/>
          </a:xfrm>
        </p:spPr>
        <p:txBody>
          <a:bodyPr>
            <a:normAutofit/>
          </a:bodyPr>
          <a:lstStyle/>
          <a:p>
            <a:r>
              <a:rPr lang="en-US" sz="5400" dirty="0"/>
              <a:t>Charged for Computer Intrusion</a:t>
            </a:r>
            <a:br>
              <a:rPr lang="en-US" b="0" dirty="0"/>
            </a:br>
            <a:r>
              <a:rPr lang="en-US" b="0" dirty="0"/>
              <a:t> </a:t>
            </a:r>
            <a:r>
              <a:rPr lang="en-US" sz="3600" b="0" dirty="0"/>
              <a:t>The Stens Corporation Case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/>
          <a:lstStyle/>
          <a:p>
            <a:pPr algn="l"/>
            <a:r>
              <a:rPr lang="en-US" dirty="0"/>
              <a:t>Presented by: </a:t>
            </a:r>
          </a:p>
          <a:p>
            <a:pPr algn="l"/>
            <a:r>
              <a:rPr lang="en-US" dirty="0"/>
              <a:t>Tejas C (93)</a:t>
            </a: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85BF-28EA-9F5B-3725-03075DB3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974570"/>
          </a:xfrm>
        </p:spPr>
        <p:txBody>
          <a:bodyPr/>
          <a:lstStyle/>
          <a:p>
            <a:r>
              <a:rPr lang="en-US" dirty="0"/>
              <a:t>Case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B646A-A3A0-DFD2-9322-06DC9B314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300748"/>
            <a:ext cx="10923935" cy="3922252"/>
          </a:xfrm>
        </p:spPr>
        <p:txBody>
          <a:bodyPr>
            <a:normAutofit/>
          </a:bodyPr>
          <a:lstStyle/>
          <a:p>
            <a:r>
              <a:rPr lang="en-US" sz="2800" dirty="0"/>
              <a:t>Scott R. Burgess (45) and Walter D. Puckett (39) indicted for computer intrusion in 2009.</a:t>
            </a:r>
          </a:p>
          <a:p>
            <a:r>
              <a:rPr lang="en-US" sz="2800" dirty="0"/>
              <a:t>The duo accessed Stens Corporation’s computer systems without authorization.</a:t>
            </a:r>
          </a:p>
          <a:p>
            <a:r>
              <a:rPr lang="en-US" sz="2800" dirty="0"/>
              <a:t>Intrusions occurred on about 12 different occasions from multiple locations.</a:t>
            </a:r>
          </a:p>
          <a:p>
            <a:r>
              <a:rPr lang="en-US" sz="2800" dirty="0"/>
              <a:t>Both accused worked for a competitor of Stens Corporation during the intrusions.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268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D829-92F7-7311-1881-8607AA14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DC0C-0D2B-50EE-BF58-C8CB8FA50D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001715"/>
            <a:ext cx="10930424" cy="52212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u="none" dirty="0"/>
              <a:t>Purpose: Gaining commercial and financial benefits.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u="none" dirty="0"/>
              <a:t>Investigation led by FBI and Indiana State Police.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u="none" dirty="0"/>
              <a:t>Defendants entitled to a fair trial, guilt must be proven beyond a reasonable doubt.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u="none" dirty="0"/>
              <a:t>The case was announced by Timothy M. Morrison, US Attorney, Southern District of Indiana.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862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D95A-5842-1F11-03DA-AB5220D3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004067"/>
          </a:xfrm>
        </p:spPr>
        <p:txBody>
          <a:bodyPr/>
          <a:lstStyle/>
          <a:p>
            <a:r>
              <a:rPr lang="en-US" dirty="0"/>
              <a:t>Penalties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8DFEB-01EC-FEB2-BF4D-F76245806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153265"/>
            <a:ext cx="10923935" cy="4069735"/>
          </a:xfrm>
        </p:spPr>
        <p:txBody>
          <a:bodyPr>
            <a:normAutofit/>
          </a:bodyPr>
          <a:lstStyle/>
          <a:p>
            <a:r>
              <a:rPr lang="en-US" sz="2800" dirty="0"/>
              <a:t>Maximum punishment: 5 years imprisonment.</a:t>
            </a:r>
          </a:p>
          <a:p>
            <a:r>
              <a:rPr lang="en-US" sz="2800" dirty="0"/>
              <a:t>Maximum fine: $250,000 under U.S. law.</a:t>
            </a:r>
          </a:p>
        </p:txBody>
      </p:sp>
    </p:spTree>
    <p:extLst>
      <p:ext uri="{BB962C8B-B14F-4D97-AF65-F5344CB8AC3E}">
        <p14:creationId xmlns:p14="http://schemas.microsoft.com/office/powerpoint/2010/main" val="185114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2C2D-585D-2CA0-B1F6-161D74D6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925409"/>
          </a:xfrm>
        </p:spPr>
        <p:txBody>
          <a:bodyPr/>
          <a:lstStyle/>
          <a:p>
            <a:r>
              <a:rPr lang="en-US" dirty="0"/>
              <a:t>IT Act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4AD0-D4B3-1EA1-A66A-5EE0631A1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005781"/>
            <a:ext cx="10923935" cy="4217219"/>
          </a:xfrm>
        </p:spPr>
        <p:txBody>
          <a:bodyPr>
            <a:normAutofit/>
          </a:bodyPr>
          <a:lstStyle/>
          <a:p>
            <a:r>
              <a:rPr lang="en-US" sz="2800" dirty="0"/>
              <a:t>Section 43 (Penalty and compensation for damage to computer, computer system, etc.)</a:t>
            </a:r>
          </a:p>
          <a:p>
            <a:r>
              <a:rPr lang="en-US" sz="2800" dirty="0"/>
              <a:t>Section 66 (Computer-related offences: hacking, unauthorized access, etc.) of the Information Technology Act, 2000 (amended 2008).</a:t>
            </a:r>
          </a:p>
        </p:txBody>
      </p:sp>
    </p:spTree>
    <p:extLst>
      <p:ext uri="{BB962C8B-B14F-4D97-AF65-F5344CB8AC3E}">
        <p14:creationId xmlns:p14="http://schemas.microsoft.com/office/powerpoint/2010/main" val="18580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91E51-DC70-9CD0-5B57-6CE70C0E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none" dirty="0"/>
              <a:t>Section 43: Penalty &amp; Compensation for Damage to Computer, etc.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99865-9545-9F6E-A3E7-B3B83A3F55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2800" dirty="0"/>
              <a:t>Unauthorized download</a:t>
            </a:r>
          </a:p>
          <a:p>
            <a:pPr marL="457200" indent="-457200"/>
            <a:r>
              <a:rPr lang="en-US" sz="2800" dirty="0"/>
              <a:t>Copying data</a:t>
            </a:r>
          </a:p>
          <a:p>
            <a:pPr marL="457200" indent="-457200"/>
            <a:r>
              <a:rPr lang="en-US" sz="2800" dirty="0"/>
              <a:t>Extraction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690BB-DDF5-67D1-3ECA-D7F7D60F41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2800" dirty="0"/>
              <a:t>Introducing viruses, damaging, disrupting systems</a:t>
            </a:r>
          </a:p>
          <a:p>
            <a:pPr marL="457200" indent="-457200"/>
            <a:r>
              <a:rPr lang="en-US" sz="2800" dirty="0"/>
              <a:t>Denying access to others.</a:t>
            </a:r>
          </a:p>
          <a:p>
            <a:pPr marL="457200" indent="-457200"/>
            <a:r>
              <a:rPr lang="en-US" sz="2800" dirty="0"/>
              <a:t>Accidental or non-fraudulent actions are covered as well.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334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61153-D924-8256-46D3-390E41AB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none" dirty="0"/>
              <a:t>Section 66: Computer-Related Offences (Hacking, Unauthorized Access, etc.)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47368-5B1D-D2EB-B1EA-1D6D67866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10810720" cy="4093525"/>
          </a:xfrm>
        </p:spPr>
        <p:txBody>
          <a:bodyPr>
            <a:normAutofit/>
          </a:bodyPr>
          <a:lstStyle/>
          <a:p>
            <a:r>
              <a:rPr lang="en-US" sz="2800" dirty="0"/>
              <a:t>Covers offenses done dishonestly or fraudulently as per Section 43.</a:t>
            </a:r>
          </a:p>
          <a:p>
            <a:r>
              <a:rPr lang="en-US" sz="2800" dirty="0"/>
              <a:t>Includes hacking, intentional data theft, alteration or destruction with criminal intent.</a:t>
            </a:r>
          </a:p>
          <a:p>
            <a:r>
              <a:rPr lang="en-US" sz="2800" dirty="0"/>
              <a:t>Treated as a criminal offence; higher severity than Section 43.</a:t>
            </a:r>
          </a:p>
          <a:p>
            <a:r>
              <a:rPr lang="en-US" sz="2800" dirty="0"/>
              <a:t>Punishment: Imprisonment up to 3 years and/or fine up to ₹5 lakh.</a:t>
            </a:r>
          </a:p>
        </p:txBody>
      </p:sp>
    </p:spTree>
    <p:extLst>
      <p:ext uri="{BB962C8B-B14F-4D97-AF65-F5344CB8AC3E}">
        <p14:creationId xmlns:p14="http://schemas.microsoft.com/office/powerpoint/2010/main" val="194268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259A-B494-95D6-E159-9D70399D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043396"/>
          </a:xfrm>
        </p:spPr>
        <p:txBody>
          <a:bodyPr/>
          <a:lstStyle/>
          <a:p>
            <a:r>
              <a:rPr lang="en-US" dirty="0"/>
              <a:t>countermeasures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9870D-A73F-DFE1-0D4D-7EAD7784A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045110"/>
            <a:ext cx="10923935" cy="4177890"/>
          </a:xfrm>
        </p:spPr>
        <p:txBody>
          <a:bodyPr>
            <a:normAutofit/>
          </a:bodyPr>
          <a:lstStyle/>
          <a:p>
            <a:r>
              <a:rPr lang="en-US" sz="2800" dirty="0"/>
              <a:t>Regularly update and patch computer systems and software.</a:t>
            </a:r>
          </a:p>
          <a:p>
            <a:r>
              <a:rPr lang="en-US" sz="2800" dirty="0"/>
              <a:t>Deploy firewalls and advanced intrusion detection systems.</a:t>
            </a:r>
          </a:p>
          <a:p>
            <a:r>
              <a:rPr lang="en-US" sz="2800" dirty="0"/>
              <a:t>Implement strict access controls and user authentication.</a:t>
            </a:r>
          </a:p>
          <a:p>
            <a:r>
              <a:rPr lang="en-US" sz="2800" dirty="0"/>
              <a:t>Educate employees regarding phishing and social engineering.</a:t>
            </a:r>
          </a:p>
          <a:p>
            <a:r>
              <a:rPr lang="en-US" sz="2800" dirty="0"/>
              <a:t>Monitor network activity for irregular access attempts.</a:t>
            </a:r>
          </a:p>
          <a:p>
            <a:r>
              <a:rPr lang="en-US" sz="2800" dirty="0"/>
              <a:t>Enforce severe policy actions for breaches.</a:t>
            </a:r>
          </a:p>
        </p:txBody>
      </p:sp>
    </p:spTree>
    <p:extLst>
      <p:ext uri="{BB962C8B-B14F-4D97-AF65-F5344CB8AC3E}">
        <p14:creationId xmlns:p14="http://schemas.microsoft.com/office/powerpoint/2010/main" val="9197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1F6C-6F37-F531-68CB-F358EFFF9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3976357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US government accused McKinnon of hacking into 97 United States military and NASA computers over a 13-month period between February 2001 and March 2002, at the house of his girlfriend's aunt in London, using the name 'Solo’.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 authorities stated he deleted critical files from operating systems, which shut down the United States Army's Military District of Washington network of 2000 computers for 24 hours.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A72EC-A230-8ED3-EA8A-B491414144E2}"/>
              </a:ext>
            </a:extLst>
          </p:cNvPr>
          <p:cNvSpPr txBox="1"/>
          <p:nvPr/>
        </p:nvSpPr>
        <p:spPr>
          <a:xfrm>
            <a:off x="589935" y="904568"/>
            <a:ext cx="4798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Kevin Mitnick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72744-13E5-78D8-FE94-14830C5EF02A}"/>
              </a:ext>
            </a:extLst>
          </p:cNvPr>
          <p:cNvSpPr txBox="1"/>
          <p:nvPr/>
        </p:nvSpPr>
        <p:spPr>
          <a:xfrm>
            <a:off x="6641689" y="904568"/>
            <a:ext cx="4798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Gary McKinnon Case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B21CCC-5A1E-D961-BA62-843A1061781B}"/>
              </a:ext>
            </a:extLst>
          </p:cNvPr>
          <p:cNvSpPr txBox="1">
            <a:spLocks/>
          </p:cNvSpPr>
          <p:nvPr/>
        </p:nvSpPr>
        <p:spPr>
          <a:xfrm>
            <a:off x="589935" y="2129475"/>
            <a:ext cx="4158283" cy="3976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1996, the US justice department indicted </a:t>
            </a:r>
            <a:r>
              <a:rPr lang="en-US" dirty="0" err="1"/>
              <a:t>mitnick</a:t>
            </a:r>
            <a:r>
              <a:rPr lang="en-US" dirty="0"/>
              <a:t> on twenty-six counts of computer, telephone, and wire fraud.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Convicted of cellular telephone fraud, </a:t>
            </a:r>
            <a:r>
              <a:rPr lang="en-US" dirty="0" err="1"/>
              <a:t>mitnick</a:t>
            </a:r>
            <a:r>
              <a:rPr lang="en-US" dirty="0"/>
              <a:t> served more than five years in prison before being released on probation.</a:t>
            </a:r>
          </a:p>
        </p:txBody>
      </p:sp>
    </p:spTree>
    <p:extLst>
      <p:ext uri="{BB962C8B-B14F-4D97-AF65-F5344CB8AC3E}">
        <p14:creationId xmlns:p14="http://schemas.microsoft.com/office/powerpoint/2010/main" val="4220709706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 keynote presentation _win32_DN_v2" id="{E18D5B16-117C-46FD-8B97-39D77F728B32}" vid="{93298573-99F9-4CB3-90C8-DB41313B57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Bold underlines keynote presentation</Template>
  <TotalTime>35</TotalTime>
  <Words>465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Light</vt:lpstr>
      <vt:lpstr>Arial</vt:lpstr>
      <vt:lpstr>BoldUnderlinesKeynote</vt:lpstr>
      <vt:lpstr>Charged for Computer Intrusion  The Stens Corporation Case</vt:lpstr>
      <vt:lpstr>Case summary</vt:lpstr>
      <vt:lpstr>PowerPoint Presentation</vt:lpstr>
      <vt:lpstr>Penalties</vt:lpstr>
      <vt:lpstr>IT Act 2000</vt:lpstr>
      <vt:lpstr>Section 43: Penalty &amp; Compensation for Damage to Computer, etc.</vt:lpstr>
      <vt:lpstr>Section 66: Computer-Related Offences (Hacking, Unauthorized Access, etc.)</vt:lpstr>
      <vt:lpstr>countermeasures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Tejas C</dc:creator>
  <cp:lastModifiedBy>Tejas C</cp:lastModifiedBy>
  <cp:revision>1</cp:revision>
  <dcterms:created xsi:type="dcterms:W3CDTF">2025-07-29T15:29:14Z</dcterms:created>
  <dcterms:modified xsi:type="dcterms:W3CDTF">2025-07-29T16:04:28Z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